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41"/>
  </p:notesMasterIdLst>
  <p:handoutMasterIdLst>
    <p:handoutMasterId r:id="rId142"/>
  </p:handoutMasterIdLst>
  <p:sldIdLst>
    <p:sldId id="601" r:id="rId2"/>
    <p:sldId id="651" r:id="rId3"/>
    <p:sldId id="798" r:id="rId4"/>
    <p:sldId id="952" r:id="rId5"/>
    <p:sldId id="801" r:id="rId6"/>
    <p:sldId id="802" r:id="rId7"/>
    <p:sldId id="803" r:id="rId8"/>
    <p:sldId id="903" r:id="rId9"/>
    <p:sldId id="804" r:id="rId10"/>
    <p:sldId id="923" r:id="rId11"/>
    <p:sldId id="805" r:id="rId12"/>
    <p:sldId id="955" r:id="rId13"/>
    <p:sldId id="954" r:id="rId14"/>
    <p:sldId id="806" r:id="rId15"/>
    <p:sldId id="807" r:id="rId16"/>
    <p:sldId id="957" r:id="rId17"/>
    <p:sldId id="929" r:id="rId18"/>
    <p:sldId id="930" r:id="rId19"/>
    <p:sldId id="808" r:id="rId20"/>
    <p:sldId id="953" r:id="rId21"/>
    <p:sldId id="809" r:id="rId22"/>
    <p:sldId id="810" r:id="rId23"/>
    <p:sldId id="811" r:id="rId24"/>
    <p:sldId id="816" r:id="rId25"/>
    <p:sldId id="817" r:id="rId26"/>
    <p:sldId id="931" r:id="rId27"/>
    <p:sldId id="932" r:id="rId28"/>
    <p:sldId id="818" r:id="rId29"/>
    <p:sldId id="812" r:id="rId30"/>
    <p:sldId id="814" r:id="rId31"/>
    <p:sldId id="815" r:id="rId32"/>
    <p:sldId id="922" r:id="rId33"/>
    <p:sldId id="906" r:id="rId34"/>
    <p:sldId id="819" r:id="rId35"/>
    <p:sldId id="820" r:id="rId36"/>
    <p:sldId id="821" r:id="rId37"/>
    <p:sldId id="822" r:id="rId38"/>
    <p:sldId id="823" r:id="rId39"/>
    <p:sldId id="824" r:id="rId40"/>
    <p:sldId id="825" r:id="rId41"/>
    <p:sldId id="924" r:id="rId42"/>
    <p:sldId id="925" r:id="rId43"/>
    <p:sldId id="933" r:id="rId44"/>
    <p:sldId id="826" r:id="rId45"/>
    <p:sldId id="935" r:id="rId46"/>
    <p:sldId id="937" r:id="rId47"/>
    <p:sldId id="934" r:id="rId48"/>
    <p:sldId id="828" r:id="rId49"/>
    <p:sldId id="827" r:id="rId50"/>
    <p:sldId id="945" r:id="rId51"/>
    <p:sldId id="829" r:id="rId52"/>
    <p:sldId id="946" r:id="rId53"/>
    <p:sldId id="909" r:id="rId54"/>
    <p:sldId id="910" r:id="rId55"/>
    <p:sldId id="830" r:id="rId56"/>
    <p:sldId id="832" r:id="rId57"/>
    <p:sldId id="938" r:id="rId58"/>
    <p:sldId id="834" r:id="rId59"/>
    <p:sldId id="902" r:id="rId60"/>
    <p:sldId id="835" r:id="rId61"/>
    <p:sldId id="837" r:id="rId62"/>
    <p:sldId id="838" r:id="rId63"/>
    <p:sldId id="836" r:id="rId64"/>
    <p:sldId id="839" r:id="rId65"/>
    <p:sldId id="840" r:id="rId66"/>
    <p:sldId id="841" r:id="rId67"/>
    <p:sldId id="842" r:id="rId68"/>
    <p:sldId id="843" r:id="rId69"/>
    <p:sldId id="844" r:id="rId70"/>
    <p:sldId id="845" r:id="rId71"/>
    <p:sldId id="913" r:id="rId72"/>
    <p:sldId id="846" r:id="rId73"/>
    <p:sldId id="847" r:id="rId74"/>
    <p:sldId id="848" r:id="rId75"/>
    <p:sldId id="940" r:id="rId76"/>
    <p:sldId id="851" r:id="rId77"/>
    <p:sldId id="943" r:id="rId78"/>
    <p:sldId id="942" r:id="rId79"/>
    <p:sldId id="849" r:id="rId80"/>
    <p:sldId id="850" r:id="rId81"/>
    <p:sldId id="915" r:id="rId82"/>
    <p:sldId id="854" r:id="rId83"/>
    <p:sldId id="944" r:id="rId84"/>
    <p:sldId id="916" r:id="rId85"/>
    <p:sldId id="855" r:id="rId86"/>
    <p:sldId id="941" r:id="rId87"/>
    <p:sldId id="857" r:id="rId88"/>
    <p:sldId id="858" r:id="rId89"/>
    <p:sldId id="859" r:id="rId90"/>
    <p:sldId id="860" r:id="rId91"/>
    <p:sldId id="869" r:id="rId92"/>
    <p:sldId id="861" r:id="rId93"/>
    <p:sldId id="862" r:id="rId94"/>
    <p:sldId id="863" r:id="rId95"/>
    <p:sldId id="864" r:id="rId96"/>
    <p:sldId id="865" r:id="rId97"/>
    <p:sldId id="866" r:id="rId98"/>
    <p:sldId id="921" r:id="rId99"/>
    <p:sldId id="870" r:id="rId100"/>
    <p:sldId id="871" r:id="rId101"/>
    <p:sldId id="872" r:id="rId102"/>
    <p:sldId id="873" r:id="rId103"/>
    <p:sldId id="852" r:id="rId104"/>
    <p:sldId id="874" r:id="rId105"/>
    <p:sldId id="920" r:id="rId106"/>
    <p:sldId id="875" r:id="rId107"/>
    <p:sldId id="876" r:id="rId108"/>
    <p:sldId id="877" r:id="rId109"/>
    <p:sldId id="878" r:id="rId110"/>
    <p:sldId id="879" r:id="rId111"/>
    <p:sldId id="880" r:id="rId112"/>
    <p:sldId id="881" r:id="rId113"/>
    <p:sldId id="882" r:id="rId114"/>
    <p:sldId id="919" r:id="rId115"/>
    <p:sldId id="883" r:id="rId116"/>
    <p:sldId id="884" r:id="rId117"/>
    <p:sldId id="853" r:id="rId118"/>
    <p:sldId id="885" r:id="rId119"/>
    <p:sldId id="886" r:id="rId120"/>
    <p:sldId id="887" r:id="rId121"/>
    <p:sldId id="888" r:id="rId122"/>
    <p:sldId id="889" r:id="rId123"/>
    <p:sldId id="891" r:id="rId124"/>
    <p:sldId id="890" r:id="rId125"/>
    <p:sldId id="905" r:id="rId126"/>
    <p:sldId id="892" r:id="rId127"/>
    <p:sldId id="894" r:id="rId128"/>
    <p:sldId id="895" r:id="rId129"/>
    <p:sldId id="896" r:id="rId130"/>
    <p:sldId id="897" r:id="rId131"/>
    <p:sldId id="899" r:id="rId132"/>
    <p:sldId id="900" r:id="rId133"/>
    <p:sldId id="901" r:id="rId134"/>
    <p:sldId id="926" r:id="rId135"/>
    <p:sldId id="898" r:id="rId136"/>
    <p:sldId id="947" r:id="rId137"/>
    <p:sldId id="949" r:id="rId138"/>
    <p:sldId id="950" r:id="rId139"/>
    <p:sldId id="951" r:id="rId140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6.xml"/><Relationship Id="rId5" Type="http://schemas.openxmlformats.org/officeDocument/2006/relationships/image" Target="../media/image235.png"/><Relationship Id="rId4" Type="http://schemas.openxmlformats.org/officeDocument/2006/relationships/image" Target="../media/image2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7" Type="http://schemas.openxmlformats.org/officeDocument/2006/relationships/image" Target="../media/image27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2.pn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7.png"/><Relationship Id="rId4" Type="http://schemas.openxmlformats.org/officeDocument/2006/relationships/image" Target="../media/image28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7" Type="http://schemas.openxmlformats.org/officeDocument/2006/relationships/image" Target="../media/image2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8.xml"/><Relationship Id="rId7" Type="http://schemas.openxmlformats.org/officeDocument/2006/relationships/image" Target="../media/image1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7.jpeg"/><Relationship Id="rId10" Type="http://schemas.openxmlformats.org/officeDocument/2006/relationships/image" Target="../media/image11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7.jpeg"/><Relationship Id="rId7" Type="http://schemas.openxmlformats.org/officeDocument/2006/relationships/image" Target="../media/image15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59.png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7.jpeg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tags" Target="../tags/tag17.xml"/><Relationship Id="rId7" Type="http://schemas.openxmlformats.org/officeDocument/2006/relationships/image" Target="../media/image18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91.png"/><Relationship Id="rId4" Type="http://schemas.openxmlformats.org/officeDocument/2006/relationships/tags" Target="../tags/tag18.xml"/><Relationship Id="rId9" Type="http://schemas.openxmlformats.org/officeDocument/2006/relationships/image" Target="../media/image1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5" Type="http://schemas.openxmlformats.org/officeDocument/2006/relationships/image" Target="../media/image198.png"/><Relationship Id="rId4" Type="http://schemas.openxmlformats.org/officeDocument/2006/relationships/image" Target="../media/image2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236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3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34.png"/><Relationship Id="rId5" Type="http://schemas.openxmlformats.org/officeDocument/2006/relationships/tags" Target="../tags/tag23.xml"/><Relationship Id="rId10" Type="http://schemas.openxmlformats.org/officeDocument/2006/relationships/image" Target="../media/image233.png"/><Relationship Id="rId4" Type="http://schemas.openxmlformats.org/officeDocument/2006/relationships/tags" Target="../tags/tag22.xml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tags" Target="../tags/tag27.xml"/><Relationship Id="rId7" Type="http://schemas.openxmlformats.org/officeDocument/2006/relationships/image" Target="../media/image7.jpeg"/><Relationship Id="rId12" Type="http://schemas.openxmlformats.org/officeDocument/2006/relationships/image" Target="../media/image233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32.png"/><Relationship Id="rId5" Type="http://schemas.openxmlformats.org/officeDocument/2006/relationships/tags" Target="../tags/tag29.xml"/><Relationship Id="rId10" Type="http://schemas.openxmlformats.org/officeDocument/2006/relationships/image" Target="../media/image234.png"/><Relationship Id="rId4" Type="http://schemas.openxmlformats.org/officeDocument/2006/relationships/tags" Target="../tags/tag28.xml"/><Relationship Id="rId9" Type="http://schemas.openxmlformats.org/officeDocument/2006/relationships/image" Target="../media/image23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48.png"/><Relationship Id="rId3" Type="http://schemas.openxmlformats.org/officeDocument/2006/relationships/tags" Target="../tags/tag32.xml"/><Relationship Id="rId7" Type="http://schemas.openxmlformats.org/officeDocument/2006/relationships/image" Target="../media/image7.jpeg"/><Relationship Id="rId12" Type="http://schemas.openxmlformats.org/officeDocument/2006/relationships/image" Target="../media/image19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90.png"/><Relationship Id="rId5" Type="http://schemas.openxmlformats.org/officeDocument/2006/relationships/tags" Target="../tags/tag34.xml"/><Relationship Id="rId10" Type="http://schemas.openxmlformats.org/officeDocument/2006/relationships/image" Target="../media/image189.png"/><Relationship Id="rId4" Type="http://schemas.openxmlformats.org/officeDocument/2006/relationships/tags" Target="../tags/tag33.xml"/><Relationship Id="rId9" Type="http://schemas.openxmlformats.org/officeDocument/2006/relationships/image" Target="../media/image188.png"/><Relationship Id="rId14" Type="http://schemas.openxmlformats.org/officeDocument/2006/relationships/image" Target="../media/image2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Song(RISP,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5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2021.12.07~09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</a:t>
            </a:r>
            <a:r>
              <a:rPr lang="ko-KR" altLang="en-US" b="1" dirty="0" err="1" smtClean="0"/>
              <a:t>부경대학교</a:t>
            </a:r>
            <a:endParaRPr lang="en-US" altLang="ko-KR" b="1" dirty="0" smtClean="0"/>
          </a:p>
          <a:p>
            <a:pPr algn="ctr"/>
            <a:r>
              <a:rPr lang="en-US" altLang="ko-KR" b="1" dirty="0"/>
              <a:t>https://</a:t>
            </a:r>
            <a:r>
              <a:rPr lang="en-US" altLang="ko-KR" b="1" dirty="0" smtClean="0"/>
              <a:t>indico.ibs.re.kr/event/459/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Two body system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1" y="1844824"/>
            <a:ext cx="2643263" cy="5170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564904"/>
            <a:ext cx="1800200" cy="846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568" y="1052736"/>
            <a:ext cx="727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Quantum mechanics, physics of the system is described by wave function</a:t>
            </a:r>
          </a:p>
          <a:p>
            <a:r>
              <a:rPr lang="en-US" altLang="ko-KR" dirty="0" smtClean="0"/>
              <a:t>Which is a solution of Schrodinger equation with Hamiltonian.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5936" y="1962717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Short range</a:t>
            </a:r>
            <a:r>
              <a:rPr lang="en-US" altLang="ko-KR" dirty="0" smtClean="0"/>
              <a:t> interaction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981" y="2595699"/>
            <a:ext cx="1607909" cy="791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815108"/>
            <a:ext cx="2358431" cy="2133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97" y="3614293"/>
            <a:ext cx="3753374" cy="17766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5594015"/>
            <a:ext cx="2448272" cy="3933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1988" y="4293096"/>
            <a:ext cx="2592288" cy="5637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3726" y="5255097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387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</a:t>
            </a:r>
            <a:r>
              <a:rPr lang="en-US" altLang="ko-KR" dirty="0" smtClean="0">
                <a:solidFill>
                  <a:srgbClr val="FF0000"/>
                </a:solidFill>
              </a:rPr>
              <a:t>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28800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27967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432" y="4977820"/>
            <a:ext cx="2476954" cy="789947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055749"/>
            <a:ext cx="4750030" cy="42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752" y="4286459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1808" y="124687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</a:t>
            </a:r>
            <a:r>
              <a:rPr lang="en-US" altLang="ko-KR" dirty="0" smtClean="0"/>
              <a:t>particle in </a:t>
            </a:r>
            <a:r>
              <a:rPr lang="en-US" altLang="ko-KR" dirty="0" smtClean="0"/>
              <a:t>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= 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2131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1073690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31" y="3242699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70785" y="3244334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33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54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54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7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</a:t>
            </a:r>
            <a:r>
              <a:rPr lang="en-US" altLang="ko-KR" dirty="0" smtClean="0"/>
              <a:t>) = (</a:t>
            </a:r>
            <a:r>
              <a:rPr lang="en-US" altLang="ko-KR" dirty="0"/>
              <a:t>elastic cross section</a:t>
            </a:r>
            <a:r>
              <a:rPr lang="en-US" altLang="ko-KR" dirty="0" smtClean="0"/>
              <a:t>) + (</a:t>
            </a:r>
            <a:r>
              <a:rPr lang="en-US" altLang="ko-KR" dirty="0"/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0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638" y="1052736"/>
            <a:ext cx="6060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make the flux disappear?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Introduce non-elastic reaction channels </a:t>
            </a:r>
            <a:r>
              <a:rPr lang="en-US" altLang="ko-KR" dirty="0" smtClean="0">
                <a:sym typeface="Wingdings" panose="05000000000000000000" pitchFamily="2" charset="2"/>
              </a:rPr>
              <a:t> coupled channel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Use complex potential </a:t>
            </a:r>
            <a:r>
              <a:rPr lang="en-US" altLang="ko-KR" dirty="0" smtClean="0">
                <a:sym typeface="Wingdings" panose="05000000000000000000" pitchFamily="2" charset="2"/>
              </a:rPr>
              <a:t> Optical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57930" y="263691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11898"/>
            <a:ext cx="5443047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6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8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251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3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8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optical model.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1870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Typical values are </a:t>
            </a:r>
            <a:r>
              <a:rPr lang="en-US" altLang="ko-KR" dirty="0" err="1" smtClean="0"/>
              <a:t>Vr</a:t>
            </a:r>
            <a:r>
              <a:rPr lang="en-US" altLang="ko-KR" dirty="0" smtClean="0"/>
              <a:t>~ 40-50 MeV, Vi~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</a:t>
            </a:r>
            <a:r>
              <a:rPr lang="en-US" altLang="ko-KR" dirty="0"/>
              <a:t> </a:t>
            </a:r>
            <a:r>
              <a:rPr lang="en-US" altLang="ko-KR" dirty="0" smtClean="0"/>
              <a:t>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r>
              <a:rPr lang="en-US" altLang="ko-KR" dirty="0" smtClean="0"/>
              <a:t>Sometimes global optical potential available or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one can use folding potential </a:t>
            </a:r>
          </a:p>
          <a:p>
            <a:endParaRPr lang="en-US" altLang="ko-KR" dirty="0"/>
          </a:p>
          <a:p>
            <a:r>
              <a:rPr lang="en-US" altLang="ko-KR" dirty="0" smtClean="0"/>
              <a:t>Global </a:t>
            </a:r>
            <a:r>
              <a:rPr lang="en-US" altLang="ko-KR" dirty="0"/>
              <a:t>Optical Potentials: </a:t>
            </a:r>
            <a:r>
              <a:rPr lang="en-US" altLang="ko-KR" dirty="0" smtClean="0"/>
              <a:t>RIPL-3  </a:t>
            </a:r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://www-nds.iaea.org/RIPL-3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Folded potential: nuclear density + effective NN interaction(M3Y , JLM etc. 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(RISP)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(RISP).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(Need structure model of nuclei)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915" y="3864510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FF0000"/>
                </a:solidFill>
              </a:rPr>
              <a:t>Rotational</a:t>
            </a:r>
            <a:r>
              <a:rPr lang="en-US" altLang="ko-KR" dirty="0" smtClean="0"/>
              <a:t> model or </a:t>
            </a:r>
            <a:r>
              <a:rPr lang="en-US" altLang="ko-KR" dirty="0" smtClean="0">
                <a:solidFill>
                  <a:srgbClr val="FF0000"/>
                </a:solidFill>
              </a:rPr>
              <a:t>Vibrational</a:t>
            </a:r>
            <a:r>
              <a:rPr lang="en-US" altLang="ko-KR" dirty="0" smtClean="0"/>
              <a:t>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589240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Inelastic coupling  = &lt; I’M’| V | IM&gt;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050795" y="3146974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55576" y="5445224"/>
            <a:ext cx="808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distance change depends on the collective coordinates and direction of distance.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720102"/>
            <a:ext cx="6296904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06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6712" y="862359"/>
            <a:ext cx="596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Coulomb excitation, </a:t>
            </a:r>
          </a:p>
          <a:p>
            <a:r>
              <a:rPr lang="en-US" altLang="ko-KR" dirty="0" smtClean="0"/>
              <a:t>deformation can be considered as a change of charge density.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46" y="1593632"/>
            <a:ext cx="5477639" cy="11526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924944"/>
            <a:ext cx="6163535" cy="155279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649078"/>
            <a:ext cx="6744641" cy="106694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5872083"/>
            <a:ext cx="3305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183" y="792730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9" y="1335190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612" y="2351685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1" y="2904212"/>
            <a:ext cx="7287642" cy="1028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4612337"/>
            <a:ext cx="8352928" cy="5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96752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3212" y="1968385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308337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9954" y="4509120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861048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Calculation of couplings are implemented in the reaction codes. </a:t>
            </a:r>
          </a:p>
          <a:p>
            <a:r>
              <a:rPr lang="en-US" altLang="ko-KR" dirty="0" smtClean="0"/>
              <a:t>One usually need to specify parameter values.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7544" y="2204864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interaction, size of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Excited states (Energy, angular momentum, parity)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r>
              <a:rPr lang="en-US" altLang="ko-KR" dirty="0" smtClean="0"/>
              <a:t>                      one-nucleon transfer: single particle level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936197" y="1964065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74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33268</TotalTime>
  <Words>5299</Words>
  <Application>Microsoft Office PowerPoint</Application>
  <PresentationFormat>화면 슬라이드 쇼(4:3)</PresentationFormat>
  <Paragraphs>1061</Paragraphs>
  <Slides>139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48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Kinematics </vt:lpstr>
      <vt:lpstr>Two body system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Coupled Reaction Channel equation</vt:lpstr>
      <vt:lpstr>Coupled Reaction Channel equation</vt:lpstr>
      <vt:lpstr>Optical potential</vt:lpstr>
      <vt:lpstr>DWBA</vt:lpstr>
      <vt:lpstr>Formal theory of scattering</vt:lpstr>
      <vt:lpstr>Formal theory of scattering</vt:lpstr>
      <vt:lpstr>DWBA in T-matrix form</vt:lpstr>
      <vt:lpstr>DWBA</vt:lpstr>
      <vt:lpstr>DWBA</vt:lpstr>
      <vt:lpstr>Coupled Channel calculation</vt:lpstr>
      <vt:lpstr>PowerPoint 프레젠테이션</vt:lpstr>
      <vt:lpstr>Elastic scattering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Global optical potential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Collective model</vt:lpstr>
      <vt:lpstr>Collective Rotation model</vt:lpstr>
      <vt:lpstr>Collective Rotation model</vt:lpstr>
      <vt:lpstr>Collective Rotation model</vt:lpstr>
      <vt:lpstr>Coulomb excitation</vt:lpstr>
      <vt:lpstr>Coulomb excitation</vt:lpstr>
      <vt:lpstr>Coulomb excitation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Summary of angular momentum algebra</vt:lpstr>
      <vt:lpstr>Summary of angular momentum algebra</vt:lpstr>
      <vt:lpstr>Summary of angular momentum algebra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814</cp:revision>
  <cp:lastPrinted>2019-03-25T07:50:09Z</cp:lastPrinted>
  <dcterms:created xsi:type="dcterms:W3CDTF">2013-07-10T02:34:07Z</dcterms:created>
  <dcterms:modified xsi:type="dcterms:W3CDTF">2024-01-16T09:05:53Z</dcterms:modified>
</cp:coreProperties>
</file>